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56" r:id="rId4"/>
    <p:sldId id="264" r:id="rId5"/>
    <p:sldId id="265" r:id="rId6"/>
    <p:sldId id="278" r:id="rId7"/>
    <p:sldId id="279" r:id="rId8"/>
    <p:sldId id="283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475" y="-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856614" y="2211858"/>
            <a:ext cx="4708525" cy="3509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Семинар- совещание «Внедрение целевой модели наставничества в образовательном пространстве МР «Карабудахкентский район»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293" y="2211858"/>
            <a:ext cx="4708161" cy="3678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66F475-1353-4F7D-9BCA-879F3E78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6" y="376136"/>
            <a:ext cx="584633" cy="646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9097"/>
          <a:stretch/>
        </p:blipFill>
        <p:spPr>
          <a:xfrm>
            <a:off x="3799061" y="1694144"/>
            <a:ext cx="1823464" cy="230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" y="1397237"/>
            <a:ext cx="3177781" cy="44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678778" y="625642"/>
            <a:ext cx="770021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333632"/>
            <a:ext cx="5087912" cy="590652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Формы наставничества: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Виртуальное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(дистанционное)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наставничество;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Наставничество в группе – форма наставничества, когда один наставник взаимодействует с группой наставляемых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одновременно;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Краткосрочное или целеполагающее наставничество – наставник и наставляемый встречаются по заранее установленному графику для постановки конкретных целей, ориентированных на определенные краткосрочные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результаты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Ситуационное наставничество – наставник оказывает помощь или консультацию всякий раз, когда наставляемый нуждается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них;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Традиционная форма наставничества ("один на один") – взаимодействие между более опытным наставником и начинающим работником в течение продолжительного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времени.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694814" y="738230"/>
            <a:ext cx="5087912" cy="53042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F3864"/>
                </a:solidFill>
                <a:ea typeface="Calibri"/>
                <a:cs typeface="Times New Roman"/>
              </a:rPr>
              <a:t>Формирование Базы наставляемых в школах: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1F3864"/>
                </a:solidFill>
                <a:ea typeface="Calibri"/>
                <a:cs typeface="Times New Roman"/>
              </a:rPr>
              <a:t>Опытный педагог – молодой специалист (освоение основ мастерства).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1F3864"/>
                </a:solidFill>
                <a:ea typeface="Calibri"/>
                <a:cs typeface="Times New Roman"/>
              </a:rPr>
              <a:t>Опытный классный руководитель – начинающий классный руководитель.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r>
              <a:rPr lang="ru-RU" dirty="0">
                <a:solidFill>
                  <a:srgbClr val="1F3864"/>
                </a:solidFill>
                <a:ea typeface="Calibri"/>
                <a:cs typeface="Times New Roman"/>
              </a:rPr>
              <a:t>Педагог-исследователь, новатор – педагог, готовый к освоению новаций.</a:t>
            </a:r>
            <a:endParaRPr lang="ru-RU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Arial"/>
              <a:buChar char="-"/>
              <a:tabLst>
                <a:tab pos="457200" algn="l"/>
              </a:tabLst>
            </a:pPr>
            <a:r>
              <a:rPr lang="ru-RU" dirty="0" smtClean="0">
                <a:solidFill>
                  <a:srgbClr val="1F3864"/>
                </a:solidFill>
                <a:ea typeface="Calibri"/>
                <a:cs typeface="Times New Roman"/>
              </a:rPr>
              <a:t>Педагог-лидер </a:t>
            </a:r>
            <a:r>
              <a:rPr lang="ru-RU" dirty="0">
                <a:solidFill>
                  <a:srgbClr val="1F3864"/>
                </a:solidFill>
                <a:ea typeface="Calibri"/>
                <a:cs typeface="Times New Roman"/>
              </a:rPr>
              <a:t>– вновь принятый в   коллектив </a:t>
            </a:r>
            <a:r>
              <a:rPr lang="ru-RU" dirty="0" smtClean="0">
                <a:solidFill>
                  <a:srgbClr val="1F3864"/>
                </a:solidFill>
                <a:ea typeface="Calibri"/>
                <a:cs typeface="Times New Roman"/>
              </a:rPr>
              <a:t>педагог.</a:t>
            </a:r>
            <a:endParaRPr lang="ru-RU" dirty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-"/>
              <a:tabLst>
                <a:tab pos="457200" algn="l"/>
              </a:tabLst>
            </a:pPr>
            <a:endParaRPr lang="ru-RU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F3864"/>
                </a:solidFill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34073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642551"/>
            <a:ext cx="5087912" cy="55344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Другие локальные акты: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-       Положение о наставничестве.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-       Протокол педагогического совета:</a:t>
            </a:r>
          </a:p>
          <a:p>
            <a:pPr marL="342900" lvl="0" indent="-342900">
              <a:buFont typeface="Arial"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Рассмотрение плана реализации целевой модели наставничества.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Times New Roman"/>
            </a:endParaRPr>
          </a:p>
          <a:p>
            <a:pPr marL="0" lv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-       Рассмотрение Положения о наставничестве в рамках модели наставничества и др.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Создание на сайте раздела «Наставничество»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Проектирование ИОМ педагога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719528" y="617838"/>
            <a:ext cx="5087912" cy="5559125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Приказы по ОО:</a:t>
            </a:r>
          </a:p>
          <a:p>
            <a:pPr marL="342900" lvl="0" indent="-342900">
              <a:buFont typeface="Arial"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О внедрении целевой модели наставничества.</a:t>
            </a:r>
            <a:endParaRPr lang="ru-RU" sz="2400" dirty="0">
              <a:solidFill>
                <a:srgbClr val="4472C4">
                  <a:lumMod val="50000"/>
                </a:srgbClr>
              </a:solidFill>
              <a:cs typeface="Times New Roman"/>
            </a:endParaRPr>
          </a:p>
          <a:p>
            <a:pPr marL="342900" lvl="0" indent="-342900">
              <a:buFont typeface="Arial"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Об утверждении плана реализации целевой модели наставничества и начале реализации проекта.</a:t>
            </a:r>
            <a:endParaRPr lang="ru-RU" sz="2400" dirty="0">
              <a:solidFill>
                <a:srgbClr val="4472C4">
                  <a:lumMod val="50000"/>
                </a:srgbClr>
              </a:solidFill>
              <a:cs typeface="Times New Roman"/>
            </a:endParaRPr>
          </a:p>
          <a:p>
            <a:pPr marL="342900" lvl="0" indent="-342900">
              <a:buFont typeface="Arial"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Об утверждении Положения о наставничестве.</a:t>
            </a:r>
            <a:endParaRPr lang="ru-RU" sz="2400" dirty="0">
              <a:solidFill>
                <a:srgbClr val="4472C4">
                  <a:lumMod val="50000"/>
                </a:srgbClr>
              </a:solidFill>
              <a:cs typeface="Times New Roman"/>
            </a:endParaRPr>
          </a:p>
          <a:p>
            <a:pPr marL="342900" lvl="0" indent="-342900">
              <a:buFont typeface="Arial"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О назначении куратора и наставников внедрения модели наставничества.</a:t>
            </a:r>
            <a:endParaRPr lang="ru-RU" sz="2400" dirty="0">
              <a:solidFill>
                <a:srgbClr val="4472C4">
                  <a:lumMod val="50000"/>
                </a:srgbClr>
              </a:solidFill>
              <a:cs typeface="Times New Roman"/>
            </a:endParaRPr>
          </a:p>
          <a:p>
            <a:pPr marL="342900" lvl="0" indent="-342900">
              <a:buFont typeface="Arial"/>
              <a:buChar char="-"/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О формировании наставнических пар (групп).</a:t>
            </a:r>
            <a:endParaRPr lang="ru-RU" sz="2400" dirty="0">
              <a:solidFill>
                <a:srgbClr val="4472C4">
                  <a:lumMod val="50000"/>
                </a:srgbClr>
              </a:solidFill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934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745293" y="591528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НАЦИОНАЛЬНЫЙ ПРОЕКТ «ОБРАЗОВАНИЕ»: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657" y="3561516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2527" y="292733"/>
            <a:ext cx="4138864" cy="182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возрождения института Наставничества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2018 году утвержден национальный проект «Образование». Одна из ведущих ролей в его реализации, включая федеральные  проекты «Современная школа», «Успех каждого ребенка», «Учитель будущего», «Социальные лифты для каждого», «Молодые профессионалы», отведена </a:t>
            </a: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Министерства просвещения Российской Федерации от 25.12.2019 г. № Р-145.</a:t>
            </a:r>
            <a:endParaRPr lang="ru-RU" sz="1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23.01.2020 года Министерство просвещения РФ опубликовало 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№ МР – 42/02 о внедрении целевой модели наставничества в образовательных организациях Российской Федерации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программ наставничества в образовательные организации России обеспечит системность и преемственность наставнических отношений.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образовательный процесс на рабочем месте!</a:t>
            </a:r>
            <a:endParaRPr lang="ru-RU" sz="13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753852" y="2352322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753851" y="3147094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3895" y="1447971"/>
            <a:ext cx="4684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</a:t>
            </a:r>
            <a:r>
              <a:rPr lang="ru-RU" sz="2400" dirty="0" smtClean="0"/>
              <a:t>условиям.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967"/>
          <a:stretch/>
        </p:blipFill>
        <p:spPr>
          <a:xfrm>
            <a:off x="6583681" y="498913"/>
            <a:ext cx="4813360" cy="5843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B7F1C9-CF22-4406-8451-26781E77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5353" r="932" b="8283"/>
          <a:stretch/>
        </p:blipFill>
        <p:spPr>
          <a:xfrm>
            <a:off x="6599501" y="1239974"/>
            <a:ext cx="4909615" cy="318994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xmlns="" id="{58940869-F9B8-4323-9958-B04C86AE45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3682" y="660228"/>
            <a:ext cx="44004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Многие реформы не привели к ожидаемым улучшениям потому, что не оказали достаточного внимания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учителю (педагогу)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системы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не может быть выше качества работающих в ней учителей (педагогов)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всего педагогического сообщества важны сформированная  мотивация 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усилия в преодолении собственных  профессиональных барьеров и затруднений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взаимообучению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самоорганизации и  саморазвитию.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поможет не только поднять их профессиональный уровень, но и  повысит рейтинг образования в обществе. 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8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762" y="593124"/>
            <a:ext cx="4979773" cy="468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Наставник – участник персонализированной программы наставничества, имеющий измеримые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позитивные результаты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профессиональной деятельности, готовый и способный организовать индивидуальную траекторию профессионального развития наставляемого на основе его профессиональных затруднений, также обладающий опытом и навыками, необходимыми для стимуляции и поддержки процессов самореализации и самосовершенствования наставляемого.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8508" y="567384"/>
            <a:ext cx="4955060" cy="53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Наставляемый – участник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персонализированной программы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наставничества, который через взаимодействие с наставником и при его помощи и поддержке приобретает новый опыт, развивает необходимые навыки и компетенции, добивается предсказуемых результатов, преодолевая тем самым свои профессиональные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затруднения (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молодой педагог, только пришедший в профессию; опытный педагог, испытывающий потребность в освоении новой технологии или приобретении новых навыков; новый педагог в коллективе; педагог, имеющий непедагогическое профильное образование).</a:t>
            </a:r>
          </a:p>
        </p:txBody>
      </p:sp>
    </p:spTree>
    <p:extLst>
      <p:ext uri="{BB962C8B-B14F-4D97-AF65-F5344CB8AC3E}">
        <p14:creationId xmlns:p14="http://schemas.microsoft.com/office/powerpoint/2010/main" val="265742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3023" y="395416"/>
            <a:ext cx="5087912" cy="612895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соответствии со статьей 129 Трудового кодекса Российской Федерации за выполнение педагогическими работниками дополнительной работы, не входящей в их должностные обязанности, в том числе к ним может быть отнесена работа по наставничеству, предусмотрены компенсационные и стимулирующие выплаты, которые включаются в заработную плату труда работника. В соответствии со статьей 144 Трудового кодекса Российской Федерации "Системы оплаты труда (в том числе тарифные системы оплаты труда) работников государственных и муниципальных учреждений" соответственно устанавливаются: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коллективными договорами, соглашениями, локальными нормативными актами в соответствии с федеральными законами и иными нормативными правовыми актами Российской Федерации;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законами и иными нормативными правовыми актами субъектов Российской Федерации; нормативными правовыми актами органов местного самоуправления (Положением об оплате труда, Положением о материальном стимулировании).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719528" y="617839"/>
            <a:ext cx="5087912" cy="526397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Важнейшее нормативное правовое условие осуществления наставнической деятельности педагогическими работниками в образовательной организации – выполнение ими дополнительных обязанностей по наставничеству, не входящих в их должностные обязанности, на добровольной основе и за дополнительные меры стимулирования. Предусматривается письменное согласие наставника на выполнение наставнических обязанностей, а также необходимость получения письменного согласия педагогического работника на закрепление за ним наставника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. 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734021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778476"/>
            <a:ext cx="5087912" cy="53984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Персонализированная программа наставничества включает описание форм и видов наставничества, участников наставнической деятельности, направления наставнической деятельности и перечень мероприятий, нацеленных на устранение выявленных профессиональных затруднений наставляемого и на поддержку его сильных сторон.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719528" y="840259"/>
            <a:ext cx="5087912" cy="5336704"/>
          </a:xfrm>
        </p:spPr>
        <p:txBody>
          <a:bodyPr>
            <a:normAutofit fontScale="70000" lnSpcReduction="20000"/>
          </a:bodyPr>
          <a:lstStyle/>
          <a:p>
            <a:pPr marL="457200" lvl="0" indent="270510" algn="ctr">
              <a:lnSpc>
                <a:spcPct val="107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Персонализированная программа наставничества педагогических работников в образовательных организациях: </a:t>
            </a:r>
          </a:p>
          <a:p>
            <a:pPr marL="342900" lvl="0" indent="-342900" algn="ctr">
              <a:lnSpc>
                <a:spcPct val="107000"/>
              </a:lnSpc>
              <a:buFont typeface="Symbol"/>
              <a:buChar char="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является краткосрочной (от 3 месяцев до 1 года, при необходимости может быть продлена); </a:t>
            </a:r>
          </a:p>
          <a:p>
            <a:pPr marL="342900" lvl="0" indent="-342900" algn="ctr">
              <a:lnSpc>
                <a:spcPct val="107000"/>
              </a:lnSpc>
              <a:buFont typeface="Symbol"/>
              <a:buChar char="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создается для конкретной пары/группы наставников и наставляемых; </a:t>
            </a:r>
          </a:p>
          <a:p>
            <a:pPr marL="342900" lvl="0" indent="-342900" algn="ctr">
              <a:lnSpc>
                <a:spcPct val="107000"/>
              </a:lnSpc>
              <a:buFont typeface="Symbol"/>
              <a:buChar char="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разрабатывается совместно наставником и наставляемым, или наставляемый знакомится с разработанной наставником программой (возможно, в присутствии куратора или члена методического объединения/совета наставников). 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1011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716692"/>
            <a:ext cx="5087912" cy="5460271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Важным компонентом персонализированной программы наставничества является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план мероприятий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, в которых отражаются основные направления наставнической деятельности, требующие особого внимания наставника в педагогическом контексте конкретной образовательной организации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818382" y="753762"/>
            <a:ext cx="5087912" cy="523785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пояснительной записке персонализированной программы наставничества определяются конкретные параметры взаимодействия наставника и наставляемого (на индивидуальной или групповой основе): описание проблемы, цели и задачи наставничества, описание возможного содержания деятельности наставника и наставляемого, сроки реализации программы наставничества, промежуточные и планируемые результаты, расписание встреч, режим работы (онлайн, очный, смешанный), условия обучения и т.д. </a:t>
            </a:r>
          </a:p>
        </p:txBody>
      </p:sp>
    </p:spTree>
    <p:extLst>
      <p:ext uri="{BB962C8B-B14F-4D97-AF65-F5344CB8AC3E}">
        <p14:creationId xmlns:p14="http://schemas.microsoft.com/office/powerpoint/2010/main" val="9826483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888" y="753762"/>
            <a:ext cx="5087912" cy="542320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Методическое объединение/совет наставников образовательной организации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a typeface="Calibri"/>
                <a:cs typeface="Times New Roman"/>
              </a:rPr>
              <a:t> – общественный профессиональный орган, объединяющий на добровольной основе педагогов-наставников образовательной организации в целях осуществления оперативного руководства методической (научно-методической) деятельностью по реализации персонализированных программ наставничества. Руководитель совета наставников может входить в созданные общественные советы наставников. 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719528" y="852616"/>
            <a:ext cx="5087912" cy="5324347"/>
          </a:xfrm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В зависимости от особенностей работы образовательной организации и от количества наставников/наставляемых могут создаваться структуры либо определяться ответственные лица, например, </a:t>
            </a: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ea typeface="Calibri"/>
                <a:cs typeface="Times New Roman"/>
              </a:rPr>
              <a:t>куратор реализации программ наставничества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ea typeface="Calibri"/>
                <a:cs typeface="Times New Roman"/>
              </a:rPr>
              <a:t>, который назначается руководителем образовательной организации из числа заместителей руководителя. </a:t>
            </a:r>
            <a:endParaRPr lang="ru-RU" sz="1800" dirty="0">
              <a:solidFill>
                <a:srgbClr val="4472C4">
                  <a:lumMod val="50000"/>
                </a:srgb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1776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366</TotalTime>
  <Words>1019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листание 1</vt:lpstr>
      <vt:lpstr>Презентация PowerPoint</vt:lpstr>
      <vt:lpstr>Презентация PowerPoint</vt:lpstr>
      <vt:lpstr>Презентация PowerPoint</vt:lpstr>
      <vt:lpstr>Многие реформы не привели к ожидаемым улучшениям потому, что не оказали достаточного внимания учителю (педагогу).   Качество системы образования не может быть выше качества работающих в ней учителей (педагогов).   Для всего педагогического сообщества важны сформированная  мотивация и усилия в преодолении собственных  профессиональных барьеров и затруднений,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взаимообучению, самоорганизации и  саморазвитию.   Это поможет не только поднять их профессиональный уровень, но и  повысит рейтинг образования в обществе.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</cp:lastModifiedBy>
  <cp:revision>42</cp:revision>
  <dcterms:created xsi:type="dcterms:W3CDTF">2016-11-15T09:14:47Z</dcterms:created>
  <dcterms:modified xsi:type="dcterms:W3CDTF">2023-01-12T06:38:12Z</dcterms:modified>
</cp:coreProperties>
</file>